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322" r:id="rId2"/>
    <p:sldId id="269" r:id="rId3"/>
    <p:sldId id="310" r:id="rId4"/>
    <p:sldId id="309" r:id="rId5"/>
    <p:sldId id="315" r:id="rId6"/>
    <p:sldId id="311" r:id="rId7"/>
    <p:sldId id="316" r:id="rId8"/>
    <p:sldId id="312" r:id="rId9"/>
    <p:sldId id="313" r:id="rId10"/>
    <p:sldId id="317" r:id="rId11"/>
    <p:sldId id="314" r:id="rId12"/>
    <p:sldId id="318" r:id="rId13"/>
    <p:sldId id="320" r:id="rId14"/>
    <p:sldId id="321" r:id="rId15"/>
    <p:sldId id="319" r:id="rId16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5B20B"/>
    <a:srgbClr val="0000FF"/>
    <a:srgbClr val="064D78"/>
    <a:srgbClr val="C5C8FF"/>
    <a:srgbClr val="90A8CC"/>
    <a:srgbClr val="CA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32FA58-5270-41A3-BAED-83EBBF8AE096}">
  <a:tblStyle styleId="{6E32FA58-5270-41A3-BAED-83EBBF8AE0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445" autoAdjust="0"/>
  </p:normalViewPr>
  <p:slideViewPr>
    <p:cSldViewPr>
      <p:cViewPr varScale="1">
        <p:scale>
          <a:sx n="91" d="100"/>
          <a:sy n="91" d="100"/>
        </p:scale>
        <p:origin x="84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844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17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67A6943138852E5F0B64AAC76B7E17E943B0719611D3D3590D1C83361B58AD80EA66CBC01379EC07103199A50CFAC5A62FD4A017EQ4FEN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761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Доклад на тему:</a:t>
            </a:r>
          </a:p>
          <a:p>
            <a:pPr algn="ctr"/>
            <a:r>
              <a:rPr lang="ru-RU" sz="2400" dirty="0" smtClean="0"/>
              <a:t>«Проблемные вопросы </a:t>
            </a:r>
          </a:p>
          <a:p>
            <a:pPr algn="ctr"/>
            <a:r>
              <a:rPr lang="ru-RU" sz="2400" dirty="0" smtClean="0"/>
              <a:t>применения национального режима»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1600" dirty="0" smtClean="0"/>
              <a:t>Докладчик: </a:t>
            </a:r>
          </a:p>
          <a:p>
            <a:r>
              <a:rPr lang="ru-RU" sz="1600" dirty="0" smtClean="0"/>
              <a:t>руководитель Крымского УФАС России </a:t>
            </a:r>
          </a:p>
          <a:p>
            <a:r>
              <a:rPr lang="ru-RU" sz="1600" dirty="0" smtClean="0"/>
              <a:t>Костюшин Евгений Константинович</a:t>
            </a:r>
          </a:p>
          <a:p>
            <a:endParaRPr lang="ru-RU" sz="1800" dirty="0"/>
          </a:p>
          <a:p>
            <a:pPr algn="ctr"/>
            <a:r>
              <a:rPr lang="ru-RU" sz="1800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3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АУКЦИОН ПО НОУТБУКАМ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0" y="699542"/>
            <a:ext cx="8496944" cy="3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 ПО НОУТБУКАМ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71550"/>
            <a:ext cx="8101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 ПО НОУТБУКАМ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7574"/>
            <a:ext cx="86378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5211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НЕВОЗМОЖНОСТИ </a:t>
            </a:r>
          </a:p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ЗАПРЕТА (ПП РФ №1236)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563638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в едином реестре российских программ </a:t>
            </a:r>
            <a:r>
              <a:rPr lang="ru-RU" sz="1600" dirty="0" smtClean="0"/>
              <a:t>и </a:t>
            </a:r>
            <a:r>
              <a:rPr lang="ru-RU" sz="1600" dirty="0"/>
              <a:t>реестре евразийского программного обеспечения отсутствуют сведения о программном обеспечении, соответствующем тому же классу программного </a:t>
            </a:r>
            <a:r>
              <a:rPr lang="ru-RU" sz="1600" dirty="0" smtClean="0"/>
              <a:t>обеспечения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программное обеспечение, сведения о котором включены в реестр российского программного обеспечения и (или) реестр евразийского программного </a:t>
            </a:r>
            <a:r>
              <a:rPr lang="ru-RU" sz="1600" dirty="0" smtClean="0"/>
              <a:t>обеспечения </a:t>
            </a:r>
            <a:r>
              <a:rPr lang="ru-RU" sz="1600" dirty="0"/>
              <a:t>по своим функциональным, техническим и (или) эксплуатационным характеристикам не соответствует установленным заказчиком требованиям к планируемому к закупке программному обеспечению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5864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НЕВОЗМОЖНОСТИ </a:t>
            </a:r>
          </a:p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ОГРАНИЧЕНИЙ (ПП РФ №878)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563638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в реестре отсутствуют сведения о радиоэлектронной продукции, соответствующей тому же классу (функциональному назначению) радиоэлектронной продукции, что и радиоэлектронная продукция, планируемая к </a:t>
            </a:r>
            <a:r>
              <a:rPr lang="ru-RU" sz="1800" dirty="0" smtClean="0"/>
              <a:t>закупке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радиоэлектронная </a:t>
            </a:r>
            <a:r>
              <a:rPr lang="ru-RU" sz="1800" dirty="0"/>
              <a:t>продукция, включенная в </a:t>
            </a:r>
            <a:r>
              <a:rPr lang="ru-RU" sz="1800" dirty="0" smtClean="0"/>
              <a:t>реестр, по </a:t>
            </a:r>
            <a:r>
              <a:rPr lang="ru-RU" sz="1800" dirty="0"/>
              <a:t>своим функциональным, техническим и (или) эксплуатационным характеристикам не соответствует установленным заказчиком требованиям к планируемой к закупке радиоэлектронной продукции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493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03598"/>
            <a:ext cx="82809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/>
              <a:t>размещать в общем доступе информацию о технических характеристиках товаров, прошедших проверку соответствия запретам, ограничениям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/>
              <a:t>согласовывать обоснование неприменения запретов, ограничений с органами исполнительной власти, отвечающих за экономическое развитие (Министерство (Департамент) экономики субъекта)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08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755376" y="1109431"/>
            <a:ext cx="7945707" cy="309634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title" idx="4294967295"/>
          </p:nvPr>
        </p:nvSpPr>
        <p:spPr>
          <a:xfrm>
            <a:off x="1361732" y="16574"/>
            <a:ext cx="5257800" cy="766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ru-RU" dirty="0" smtClean="0">
                <a:solidFill>
                  <a:srgbClr val="3F5378"/>
                </a:solidFill>
              </a:rPr>
              <a:t> РЕЖИМ</a:t>
            </a:r>
            <a:endParaRPr lang="ru-RU" dirty="0">
              <a:solidFill>
                <a:srgbClr val="3F5378"/>
              </a:solidFill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5863066" y="1376814"/>
            <a:ext cx="107100" cy="107100"/>
          </a:xfrm>
          <a:prstGeom prst="diamond">
            <a:avLst/>
          </a:prstGeom>
          <a:solidFill>
            <a:srgbClr val="FF98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5993702" y="1796287"/>
            <a:ext cx="107100" cy="107100"/>
          </a:xfrm>
          <a:prstGeom prst="diamond">
            <a:avLst/>
          </a:prstGeom>
          <a:solidFill>
            <a:srgbClr val="FF98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5520274" y="1813013"/>
            <a:ext cx="107100" cy="107100"/>
          </a:xfrm>
          <a:prstGeom prst="diamond">
            <a:avLst/>
          </a:prstGeom>
          <a:solidFill>
            <a:srgbClr val="FF98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5163698" y="1866563"/>
            <a:ext cx="107100" cy="107100"/>
          </a:xfrm>
          <a:prstGeom prst="diamond">
            <a:avLst/>
          </a:prstGeom>
          <a:solidFill>
            <a:srgbClr val="FF98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Прямая соединительная линия 2"/>
          <p:cNvCxnSpPr>
            <a:stCxn id="366" idx="3"/>
          </p:cNvCxnSpPr>
          <p:nvPr/>
        </p:nvCxnSpPr>
        <p:spPr>
          <a:xfrm>
            <a:off x="6100802" y="1849837"/>
            <a:ext cx="1941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693718" y="1741618"/>
            <a:ext cx="1152128" cy="323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53728" y="1674643"/>
            <a:ext cx="1152128" cy="323539"/>
          </a:xfrm>
          <a:prstGeom prst="rect">
            <a:avLst/>
          </a:prstGeom>
          <a:solidFill>
            <a:srgbClr val="C5C8FF"/>
          </a:solidFill>
          <a:ln>
            <a:solidFill>
              <a:srgbClr val="C5C8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10538" y="1647243"/>
            <a:ext cx="1152128" cy="32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976758" y="1376573"/>
            <a:ext cx="1909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637772" y="1229606"/>
            <a:ext cx="1152128" cy="323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83056" y="1161253"/>
            <a:ext cx="1152128" cy="323539"/>
          </a:xfrm>
          <a:prstGeom prst="rect">
            <a:avLst/>
          </a:prstGeom>
          <a:solidFill>
            <a:srgbClr val="C5C8FF"/>
          </a:solidFill>
          <a:ln>
            <a:solidFill>
              <a:srgbClr val="C5C8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41596" y="1121386"/>
            <a:ext cx="1152128" cy="32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45" idx="1"/>
          </p:cNvCxnSpPr>
          <p:nvPr/>
        </p:nvCxnSpPr>
        <p:spPr>
          <a:xfrm>
            <a:off x="2819106" y="1500120"/>
            <a:ext cx="1968918" cy="15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976540" y="1348608"/>
            <a:ext cx="1255952" cy="431759"/>
            <a:chOff x="1976540" y="1348608"/>
            <a:chExt cx="1255952" cy="4317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976540" y="1456828"/>
              <a:ext cx="1152128" cy="32353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21824" y="1388475"/>
              <a:ext cx="1152128" cy="323539"/>
            </a:xfrm>
            <a:prstGeom prst="rect">
              <a:avLst/>
            </a:prstGeom>
            <a:solidFill>
              <a:srgbClr val="C5C8FF"/>
            </a:solidFill>
            <a:ln>
              <a:solidFill>
                <a:srgbClr val="C5C8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80364" y="1348608"/>
              <a:ext cx="1152128" cy="32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3" name="Прямая соединительная линия 42"/>
          <p:cNvCxnSpPr>
            <a:stCxn id="369" idx="2"/>
            <a:endCxn id="13" idx="0"/>
          </p:cNvCxnSpPr>
          <p:nvPr/>
        </p:nvCxnSpPr>
        <p:spPr>
          <a:xfrm flipH="1">
            <a:off x="5047354" y="1973663"/>
            <a:ext cx="169894" cy="784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4425610" y="2753339"/>
            <a:ext cx="1164023" cy="446544"/>
            <a:chOff x="2021824" y="1333822"/>
            <a:chExt cx="1164023" cy="446544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033719" y="1456827"/>
              <a:ext cx="1152128" cy="32353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021824" y="1388475"/>
              <a:ext cx="1152128" cy="323539"/>
            </a:xfrm>
            <a:prstGeom prst="rect">
              <a:avLst/>
            </a:prstGeom>
            <a:solidFill>
              <a:srgbClr val="C5C8FF"/>
            </a:solidFill>
            <a:ln>
              <a:solidFill>
                <a:srgbClr val="C5C8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33719" y="1333822"/>
              <a:ext cx="1152128" cy="32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8" name="Прямая соединительная линия 47"/>
          <p:cNvCxnSpPr>
            <a:endCxn id="367" idx="2"/>
          </p:cNvCxnSpPr>
          <p:nvPr/>
        </p:nvCxnSpPr>
        <p:spPr>
          <a:xfrm flipH="1" flipV="1">
            <a:off x="5573824" y="1920113"/>
            <a:ext cx="1369666" cy="979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6233393" y="2652223"/>
            <a:ext cx="1197412" cy="454408"/>
            <a:chOff x="1918000" y="1349114"/>
            <a:chExt cx="1197412" cy="45440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963284" y="1479983"/>
              <a:ext cx="1152128" cy="32353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38342" y="1411081"/>
              <a:ext cx="1152128" cy="323539"/>
            </a:xfrm>
            <a:prstGeom prst="rect">
              <a:avLst/>
            </a:prstGeom>
            <a:solidFill>
              <a:srgbClr val="C5C8FF"/>
            </a:solidFill>
            <a:ln>
              <a:solidFill>
                <a:srgbClr val="C5C8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918000" y="1349114"/>
              <a:ext cx="1152128" cy="323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67333" y="2758314"/>
            <a:ext cx="11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5378"/>
                </a:solidFill>
                <a:latin typeface="Roboto Condensed"/>
              </a:rPr>
              <a:t>АРМЕНИЯ</a:t>
            </a:r>
            <a:endParaRPr lang="ru-RU" dirty="0">
              <a:latin typeface="Roboto Condense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33393" y="2645288"/>
            <a:ext cx="131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5378"/>
                </a:solidFill>
                <a:latin typeface="Roboto Condensed"/>
              </a:rPr>
              <a:t>КАЗАХСТАН</a:t>
            </a:r>
            <a:endParaRPr lang="ru-RU" dirty="0">
              <a:latin typeface="Roboto Condense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21913" y="1668811"/>
            <a:ext cx="11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5378"/>
                </a:solidFill>
                <a:latin typeface="Roboto Condensed"/>
              </a:rPr>
              <a:t>КИРГИЗИЯ</a:t>
            </a:r>
            <a:endParaRPr lang="ru-RU" dirty="0">
              <a:latin typeface="Roboto Condense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65727" y="1136347"/>
            <a:ext cx="11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5378"/>
                </a:solidFill>
                <a:latin typeface="Roboto Condensed"/>
              </a:rPr>
              <a:t>РОССИЯ</a:t>
            </a:r>
            <a:endParaRPr lang="ru-RU" dirty="0">
              <a:latin typeface="Roboto Condensed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07736" y="1346231"/>
            <a:ext cx="116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5378"/>
                </a:solidFill>
                <a:latin typeface="Roboto Condensed"/>
              </a:rPr>
              <a:t>БЕЛАРУСЬ</a:t>
            </a:r>
            <a:endParaRPr lang="ru-RU" dirty="0">
              <a:latin typeface="Roboto Condensed"/>
            </a:endParaRPr>
          </a:p>
        </p:txBody>
      </p:sp>
      <p:sp>
        <p:nvSpPr>
          <p:cNvPr id="45" name="Google Shape;369;p24"/>
          <p:cNvSpPr/>
          <p:nvPr/>
        </p:nvSpPr>
        <p:spPr>
          <a:xfrm>
            <a:off x="4788024" y="1600458"/>
            <a:ext cx="107100" cy="107100"/>
          </a:xfrm>
          <a:prstGeom prst="diamond">
            <a:avLst/>
          </a:prstGeom>
          <a:solidFill>
            <a:srgbClr val="FF98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19" name="Google Shape;631;p37"/>
          <p:cNvGrpSpPr/>
          <p:nvPr/>
        </p:nvGrpSpPr>
        <p:grpSpPr>
          <a:xfrm>
            <a:off x="2228193" y="156647"/>
            <a:ext cx="424609" cy="393667"/>
            <a:chOff x="5961125" y="1623900"/>
            <a:chExt cx="427450" cy="448175"/>
          </a:xfrm>
        </p:grpSpPr>
        <p:sp>
          <p:nvSpPr>
            <p:cNvPr id="21" name="Google Shape;632;p3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3;p3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4;p3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5;p3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6;p3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7;p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8;p3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97513" y="150204"/>
            <a:ext cx="453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НАЦИОНАЛЬНОГО РЕЖИМА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903" y="1282262"/>
            <a:ext cx="75504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защита конституционного строя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обеспечения </a:t>
            </a:r>
            <a:r>
              <a:rPr lang="ru-RU" sz="2000" dirty="0">
                <a:solidFill>
                  <a:schemeClr val="tx1"/>
                </a:solidFill>
              </a:rPr>
              <a:t>обороны страны и безопасности </a:t>
            </a:r>
            <a:r>
              <a:rPr lang="ru-RU" sz="2000" dirty="0" smtClean="0">
                <a:solidFill>
                  <a:schemeClr val="tx1"/>
                </a:solidFill>
              </a:rPr>
              <a:t>государства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защита </a:t>
            </a:r>
            <a:r>
              <a:rPr lang="ru-RU" sz="2000" dirty="0">
                <a:solidFill>
                  <a:schemeClr val="tx1"/>
                </a:solidFill>
              </a:rPr>
              <a:t>внутреннего рынка Российской </a:t>
            </a:r>
            <a:r>
              <a:rPr lang="ru-RU" sz="2000" dirty="0" smtClean="0">
                <a:solidFill>
                  <a:schemeClr val="tx1"/>
                </a:solidFill>
              </a:rPr>
              <a:t>Федерации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развитие </a:t>
            </a:r>
            <a:r>
              <a:rPr lang="ru-RU" sz="2000" dirty="0">
                <a:solidFill>
                  <a:schemeClr val="tx1"/>
                </a:solidFill>
              </a:rPr>
              <a:t>национальной </a:t>
            </a:r>
            <a:r>
              <a:rPr lang="ru-RU" sz="2000" dirty="0" smtClean="0">
                <a:solidFill>
                  <a:schemeClr val="tx1"/>
                </a:solidFill>
              </a:rPr>
              <a:t>экономики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поддержка </a:t>
            </a:r>
            <a:r>
              <a:rPr lang="ru-RU" sz="2000" dirty="0">
                <a:solidFill>
                  <a:schemeClr val="tx1"/>
                </a:solidFill>
              </a:rPr>
              <a:t>российских товаропроизводителей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342038" y="23748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ДОПУСКА</a:t>
            </a:r>
            <a:endParaRPr lang="ru-RU" sz="2800" b="1" dirty="0">
              <a:solidFill>
                <a:srgbClr val="F5B2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038" y="17532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ДОПУСКА</a:t>
            </a:r>
            <a:endParaRPr lang="ru-RU" sz="2800" b="1" dirty="0">
              <a:solidFill>
                <a:srgbClr val="F5B2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038" y="11315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F5B2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ДОПУСК</a:t>
            </a:r>
            <a:endParaRPr lang="ru-RU" sz="2800" b="1" dirty="0">
              <a:solidFill>
                <a:srgbClr val="F5B2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770;p37"/>
          <p:cNvSpPr/>
          <p:nvPr/>
        </p:nvSpPr>
        <p:spPr>
          <a:xfrm>
            <a:off x="1022053" y="1238215"/>
            <a:ext cx="309950" cy="3099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09;p37"/>
          <p:cNvSpPr/>
          <p:nvPr/>
        </p:nvSpPr>
        <p:spPr>
          <a:xfrm>
            <a:off x="1055260" y="1839574"/>
            <a:ext cx="243536" cy="35055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17;p37"/>
          <p:cNvGrpSpPr/>
          <p:nvPr/>
        </p:nvGrpSpPr>
        <p:grpSpPr>
          <a:xfrm>
            <a:off x="1000824" y="2507119"/>
            <a:ext cx="331179" cy="258762"/>
            <a:chOff x="1923075" y="3694075"/>
            <a:chExt cx="437200" cy="341600"/>
          </a:xfrm>
        </p:grpSpPr>
        <p:sp>
          <p:nvSpPr>
            <p:cNvPr id="9" name="Google Shape;718;p37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9;p37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20;p37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21;p37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2;p37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23;p37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4;p37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5;p37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6;p37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3768" y="3732208"/>
            <a:ext cx="6336704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Участники закупки должны представлять документы, подтверждающие происхождение товара, установленные нормативными актами, сведения о которых указываются в документации о закупке.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32993" y="185843"/>
            <a:ext cx="593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ru-RU" sz="2000" dirty="0">
                <a:solidFill>
                  <a:srgbClr val="3F5378"/>
                </a:solidFill>
              </a:rPr>
              <a:t> </a:t>
            </a:r>
            <a:r>
              <a:rPr lang="ru-RU" sz="2000" dirty="0" smtClean="0">
                <a:solidFill>
                  <a:srgbClr val="3F5378"/>
                </a:solidFill>
              </a:rPr>
              <a:t>РЕЖИМ РЕГЛАМЕНТИРУЕТ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2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НА ДОПУСК ТОВАРОВ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131590"/>
            <a:ext cx="7843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промышленные товары (ПП РФ от </a:t>
            </a:r>
            <a:r>
              <a:rPr lang="ru-RU" sz="2000" dirty="0"/>
              <a:t>30.04.2020 </a:t>
            </a:r>
            <a:r>
              <a:rPr lang="en-US" sz="2000" dirty="0"/>
              <a:t>N </a:t>
            </a:r>
            <a:r>
              <a:rPr lang="en-US" sz="2000" dirty="0" smtClean="0"/>
              <a:t>616</a:t>
            </a:r>
            <a:r>
              <a:rPr lang="ru-RU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программное обеспечение (</a:t>
            </a:r>
            <a:r>
              <a:rPr lang="ru-RU" sz="2000" dirty="0"/>
              <a:t>ПП РФ </a:t>
            </a:r>
            <a:r>
              <a:rPr lang="ru-RU" sz="2000" dirty="0" smtClean="0"/>
              <a:t>от 16.11.2015 </a:t>
            </a:r>
            <a:r>
              <a:rPr lang="en-US" sz="2000" dirty="0"/>
              <a:t>N </a:t>
            </a:r>
            <a:r>
              <a:rPr lang="en-US" sz="2000" dirty="0" smtClean="0"/>
              <a:t>1236</a:t>
            </a:r>
            <a:r>
              <a:rPr lang="ru-RU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программно-аппаратные комплексы систем хранения данных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(ПП </a:t>
            </a:r>
            <a:r>
              <a:rPr lang="ru-RU" sz="2000" dirty="0"/>
              <a:t>РФ </a:t>
            </a:r>
            <a:r>
              <a:rPr lang="ru-RU" sz="2000" dirty="0" smtClean="0"/>
              <a:t>от 21.12.2019 </a:t>
            </a:r>
            <a:r>
              <a:rPr lang="en-US" sz="2000" dirty="0"/>
              <a:t>N </a:t>
            </a:r>
            <a:r>
              <a:rPr lang="en-US" sz="2000" dirty="0" smtClean="0"/>
              <a:t>1746</a:t>
            </a:r>
            <a:r>
              <a:rPr lang="ru-RU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2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564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ДОПУСКА ТОВАРОВ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131590"/>
            <a:ext cx="678583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радиоэлектроника (ПП РФ от 10.07.2019 </a:t>
            </a:r>
            <a:r>
              <a:rPr lang="en-US" sz="2000" dirty="0"/>
              <a:t>N </a:t>
            </a:r>
            <a:r>
              <a:rPr lang="en-US" sz="2000" dirty="0" smtClean="0"/>
              <a:t>878</a:t>
            </a:r>
            <a:r>
              <a:rPr lang="ru-RU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лекарства (</a:t>
            </a:r>
            <a:r>
              <a:rPr lang="ru-RU" sz="2000" dirty="0"/>
              <a:t>ПП РФ от </a:t>
            </a:r>
            <a:r>
              <a:rPr lang="ru-RU" sz="2000" dirty="0" smtClean="0"/>
              <a:t> </a:t>
            </a:r>
            <a:r>
              <a:rPr lang="ru-RU" sz="2000" dirty="0"/>
              <a:t>30.11.2015 </a:t>
            </a:r>
            <a:r>
              <a:rPr lang="en-US" sz="2000" dirty="0"/>
              <a:t>N </a:t>
            </a:r>
            <a:r>
              <a:rPr lang="en-US" sz="2000" dirty="0" smtClean="0"/>
              <a:t>1289</a:t>
            </a:r>
            <a:r>
              <a:rPr lang="ru-RU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медицинские изделия </a:t>
            </a:r>
            <a:r>
              <a:rPr lang="ru-RU" sz="2000" dirty="0"/>
              <a:t>(ПП РФ </a:t>
            </a:r>
            <a:r>
              <a:rPr lang="ru-RU" sz="2000" dirty="0" smtClean="0"/>
              <a:t>от 05.02.2015 </a:t>
            </a:r>
            <a:r>
              <a:rPr lang="en-US" sz="2000" dirty="0"/>
              <a:t>N </a:t>
            </a:r>
            <a:r>
              <a:rPr lang="en-US" sz="2000" dirty="0" smtClean="0"/>
              <a:t>102</a:t>
            </a:r>
            <a:r>
              <a:rPr lang="ru-RU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промышленные товары (</a:t>
            </a:r>
            <a:r>
              <a:rPr lang="ru-RU" sz="2000" dirty="0"/>
              <a:t>ПП РФ </a:t>
            </a:r>
            <a:r>
              <a:rPr lang="ru-RU" sz="2000" dirty="0" smtClean="0"/>
              <a:t>от </a:t>
            </a:r>
            <a:r>
              <a:rPr lang="en-US" sz="2000" dirty="0"/>
              <a:t>30.04.2020 N </a:t>
            </a:r>
            <a:r>
              <a:rPr lang="en-US" sz="2000" dirty="0" smtClean="0"/>
              <a:t>617</a:t>
            </a:r>
            <a:r>
              <a:rPr lang="ru-RU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продукты питания </a:t>
            </a:r>
            <a:r>
              <a:rPr lang="ru-RU" sz="2000" dirty="0"/>
              <a:t>(ПП РФ </a:t>
            </a:r>
            <a:r>
              <a:rPr lang="ru-RU" sz="2000" dirty="0" smtClean="0"/>
              <a:t>от </a:t>
            </a:r>
            <a:r>
              <a:rPr lang="en-US" sz="2000" dirty="0"/>
              <a:t>22.08.2016 N </a:t>
            </a:r>
            <a:r>
              <a:rPr lang="en-US" sz="2000" dirty="0" smtClean="0"/>
              <a:t>832</a:t>
            </a:r>
            <a:r>
              <a:rPr lang="ru-RU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ДОПУСКА ТОВАРОВ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4669" y="1131590"/>
            <a:ext cx="79127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Приказ Министерства финансов Российской </a:t>
            </a:r>
            <a:r>
              <a:rPr lang="ru-RU" sz="2000" dirty="0"/>
              <a:t>Федерации</a:t>
            </a:r>
          </a:p>
          <a:p>
            <a:pPr algn="ctr"/>
            <a:r>
              <a:rPr lang="ru-RU" sz="2000" dirty="0"/>
              <a:t>от 4 июня 2018 г. N </a:t>
            </a:r>
            <a:r>
              <a:rPr lang="ru-RU" sz="2000" dirty="0" smtClean="0"/>
              <a:t>126н</a:t>
            </a:r>
          </a:p>
          <a:p>
            <a:pPr algn="ctr"/>
            <a:r>
              <a:rPr lang="ru-RU" sz="2000" dirty="0" smtClean="0"/>
              <a:t>«Об </a:t>
            </a:r>
            <a:r>
              <a:rPr lang="ru-RU" sz="2000" dirty="0"/>
              <a:t>условиях допуска </a:t>
            </a:r>
            <a:r>
              <a:rPr lang="ru-RU" sz="2000" dirty="0" smtClean="0"/>
              <a:t>товаров, происходящих </a:t>
            </a:r>
            <a:r>
              <a:rPr lang="ru-RU" sz="2000" dirty="0"/>
              <a:t>из иностранного</a:t>
            </a:r>
          </a:p>
          <a:p>
            <a:pPr algn="ctr"/>
            <a:r>
              <a:rPr lang="ru-RU" sz="2000" dirty="0"/>
              <a:t>государства или группы </a:t>
            </a:r>
            <a:r>
              <a:rPr lang="ru-RU" sz="2000" dirty="0" smtClean="0"/>
              <a:t>иностранных государств, </a:t>
            </a:r>
          </a:p>
          <a:p>
            <a:pPr algn="ctr"/>
            <a:r>
              <a:rPr lang="ru-RU" sz="2000" dirty="0" smtClean="0"/>
              <a:t>для </a:t>
            </a:r>
            <a:r>
              <a:rPr lang="ru-RU" sz="2000" dirty="0"/>
              <a:t>целей </a:t>
            </a:r>
            <a:r>
              <a:rPr lang="ru-RU" sz="2000" dirty="0" smtClean="0"/>
              <a:t>осуществления закупок </a:t>
            </a:r>
            <a:r>
              <a:rPr lang="ru-RU" sz="2000" dirty="0"/>
              <a:t>товаров </a:t>
            </a:r>
            <a:endParaRPr lang="ru-RU" sz="2000" dirty="0" smtClean="0"/>
          </a:p>
          <a:p>
            <a:pPr algn="ctr"/>
            <a:r>
              <a:rPr lang="ru-RU" sz="2000" dirty="0" smtClean="0"/>
              <a:t>для обеспечения государственных </a:t>
            </a:r>
            <a:r>
              <a:rPr lang="ru-RU" sz="2000" dirty="0"/>
              <a:t>и муниципальных </a:t>
            </a:r>
            <a:r>
              <a:rPr lang="ru-RU" sz="2000" dirty="0" smtClean="0"/>
              <a:t>нужд»</a:t>
            </a:r>
            <a:endParaRPr lang="ru-RU" sz="2000" dirty="0"/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4977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от 10.07.2019 №878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664218"/>
            <a:ext cx="849694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9933"/>
                </a:solidFill>
              </a:rPr>
              <a:t>УЧАСТНИК</a:t>
            </a:r>
          </a:p>
          <a:p>
            <a:pPr algn="just"/>
            <a:r>
              <a:rPr lang="ru-RU" sz="1800" dirty="0" smtClean="0"/>
              <a:t>предоставляет декларацию </a:t>
            </a:r>
            <a:r>
              <a:rPr lang="ru-RU" sz="1800" dirty="0"/>
              <a:t>о том, что продукция включена </a:t>
            </a:r>
            <a:r>
              <a:rPr lang="ru-RU" sz="1800" dirty="0" smtClean="0"/>
              <a:t>в Реестр российской радиоэлектронной продукции, и соответствующий </a:t>
            </a:r>
            <a:r>
              <a:rPr lang="ru-RU" sz="1800" dirty="0"/>
              <a:t>номер реестровой </a:t>
            </a:r>
            <a:r>
              <a:rPr lang="ru-RU" sz="1800" dirty="0" smtClean="0"/>
              <a:t>записи</a:t>
            </a:r>
          </a:p>
          <a:p>
            <a:pPr algn="just"/>
            <a:endParaRPr lang="ru-RU" sz="1800" dirty="0" smtClean="0"/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FF9933"/>
                </a:solidFill>
              </a:rPr>
              <a:t>КОМИССИЯ ЗАКАЗЧИКА (УПОЛНОМОЧЕННОГО ОРГАНА)</a:t>
            </a:r>
          </a:p>
          <a:p>
            <a:r>
              <a:rPr lang="ru-RU" sz="1800" dirty="0" smtClean="0"/>
              <a:t>отклоняет </a:t>
            </a:r>
            <a:r>
              <a:rPr lang="ru-RU" sz="1800" dirty="0"/>
              <a:t>все заявки </a:t>
            </a:r>
            <a:r>
              <a:rPr lang="ru-RU" sz="1800" dirty="0" smtClean="0"/>
              <a:t>с </a:t>
            </a:r>
            <a:r>
              <a:rPr lang="ru-RU" sz="1800" dirty="0"/>
              <a:t>предложением о поставке иностранной </a:t>
            </a:r>
            <a:r>
              <a:rPr lang="ru-RU" sz="1800" dirty="0" smtClean="0"/>
              <a:t>продукции, </a:t>
            </a:r>
          </a:p>
          <a:p>
            <a:r>
              <a:rPr lang="ru-RU" sz="1800" dirty="0" smtClean="0"/>
              <a:t>если среди поданных заявок есть, как минимум, 2, которые одновременно:</a:t>
            </a:r>
          </a:p>
          <a:p>
            <a:endParaRPr lang="ru-RU" sz="18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dirty="0" smtClean="0"/>
              <a:t>содержат </a:t>
            </a:r>
            <a:r>
              <a:rPr lang="ru-RU" sz="1800" dirty="0"/>
              <a:t>предложения о поставке радиоэлектронной продукции </a:t>
            </a:r>
            <a:r>
              <a:rPr lang="ru-RU" sz="1800" dirty="0" smtClean="0"/>
              <a:t>Реестра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dirty="0" smtClean="0"/>
              <a:t>не </a:t>
            </a:r>
            <a:r>
              <a:rPr lang="ru-RU" sz="1800" dirty="0"/>
              <a:t>содержат предложений о поставке </a:t>
            </a:r>
            <a:r>
              <a:rPr lang="ru-RU" sz="1800" dirty="0" smtClean="0"/>
              <a:t>продукции </a:t>
            </a:r>
            <a:r>
              <a:rPr lang="ru-RU" sz="1800" dirty="0"/>
              <a:t>одного </a:t>
            </a:r>
            <a:r>
              <a:rPr lang="ru-RU" sz="1800" dirty="0" smtClean="0"/>
              <a:t>производителя</a:t>
            </a:r>
          </a:p>
          <a:p>
            <a:r>
              <a:rPr lang="ru-RU" sz="1800" dirty="0" smtClean="0"/>
              <a:t>либо </a:t>
            </a:r>
            <a:r>
              <a:rPr lang="ru-RU" sz="1800" dirty="0"/>
              <a:t>производителей, входящих в </a:t>
            </a:r>
            <a:r>
              <a:rPr lang="ru-RU" sz="1800" dirty="0" smtClean="0"/>
              <a:t>одну группу лиц</a:t>
            </a:r>
            <a:endParaRPr lang="ru-RU" sz="1800" dirty="0">
              <a:hlinkClick r:id="rId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800" dirty="0"/>
              <a:t>соответствуют требованиям извещения (документации) о </a:t>
            </a:r>
            <a:r>
              <a:rPr lang="ru-RU" sz="1800" dirty="0" smtClean="0"/>
              <a:t>закупке</a:t>
            </a:r>
            <a:endParaRPr lang="ru-RU" sz="1800" dirty="0"/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8" name="TextBox 17"/>
          <p:cNvSpPr txBox="1"/>
          <p:nvPr/>
        </p:nvSpPr>
        <p:spPr>
          <a:xfrm>
            <a:off x="2697513" y="150204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АУКЦИОН ПО НОУТБУКАМ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45117"/>
              </p:ext>
            </p:extLst>
          </p:nvPr>
        </p:nvGraphicFramePr>
        <p:xfrm>
          <a:off x="467544" y="915566"/>
          <a:ext cx="7992888" cy="3547998"/>
        </p:xfrm>
        <a:graphic>
          <a:graphicData uri="http://schemas.openxmlformats.org/drawingml/2006/table">
            <a:tbl>
              <a:tblPr>
                <a:tableStyleId>{6E32FA58-5270-41A3-BAED-83EBBF8AE096}</a:tableStyleId>
              </a:tblPr>
              <a:tblGrid>
                <a:gridCol w="1557014"/>
                <a:gridCol w="1230905"/>
                <a:gridCol w="3385787"/>
                <a:gridCol w="1819182"/>
              </a:tblGrid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Номер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ИНЗ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участника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Предложение</a:t>
                      </a:r>
                      <a:r>
                        <a:rPr lang="ru-RU" sz="1600" baseline="0" dirty="0" smtClean="0">
                          <a:effectLst/>
                        </a:rPr>
                        <a:t> (руб.)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109440981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«Торговый </a:t>
                      </a:r>
                      <a:r>
                        <a:rPr lang="ru-RU" sz="1600" dirty="0">
                          <a:effectLst/>
                        </a:rPr>
                        <a:t>дом «Просвещение-Регион»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177 931 </a:t>
                      </a:r>
                      <a:r>
                        <a:rPr lang="ru-RU" sz="1600" dirty="0" smtClean="0">
                          <a:effectLst/>
                        </a:rPr>
                        <a:t>836,66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109439242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«Группа </a:t>
                      </a:r>
                      <a:r>
                        <a:rPr lang="ru-RU" sz="1600" dirty="0">
                          <a:effectLst/>
                        </a:rPr>
                        <a:t>компаний «Сигма»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177 931 </a:t>
                      </a:r>
                      <a:r>
                        <a:rPr lang="ru-RU" sz="1600" dirty="0" smtClean="0">
                          <a:effectLst/>
                        </a:rPr>
                        <a:t>836,66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109453245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«ГАЛИО </a:t>
                      </a:r>
                      <a:r>
                        <a:rPr lang="ru-RU" sz="1600" dirty="0">
                          <a:effectLst/>
                        </a:rPr>
                        <a:t>ТРЕЙД»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181 907 </a:t>
                      </a:r>
                      <a:r>
                        <a:rPr lang="ru-RU" sz="1600" dirty="0" smtClean="0">
                          <a:effectLst/>
                        </a:rPr>
                        <a:t>967,14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109443027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«ПРОТОН </a:t>
                      </a:r>
                      <a:r>
                        <a:rPr lang="ru-RU" sz="1600" dirty="0">
                          <a:effectLst/>
                        </a:rPr>
                        <a:t>ТРЕЙД»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183 896 </a:t>
                      </a:r>
                      <a:r>
                        <a:rPr lang="ru-RU" sz="1600" dirty="0" smtClean="0">
                          <a:effectLst/>
                        </a:rPr>
                        <a:t>032,38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0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109455931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«Миранда-медиа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184 890 </a:t>
                      </a:r>
                      <a:r>
                        <a:rPr lang="ru-RU" sz="1600" dirty="0" smtClean="0">
                          <a:effectLst/>
                        </a:rPr>
                        <a:t>065,00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6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568</Words>
  <Application>Microsoft Office PowerPoint</Application>
  <PresentationFormat>Экран (16:9)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 Condensed</vt:lpstr>
      <vt:lpstr>Roboto Condensed Light</vt:lpstr>
      <vt:lpstr>Times New Roman</vt:lpstr>
      <vt:lpstr>Wingdings</vt:lpstr>
      <vt:lpstr>Salerio template</vt:lpstr>
      <vt:lpstr>Презентация PowerPoint</vt:lpstr>
      <vt:lpstr>НАЦИОНАЛЬНЫЙ РЕЖИМ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электронных закупках товаров, работ, услуг для государственных и муниципальных нужд</dc:title>
  <dc:creator>KutykovaAI</dc:creator>
  <cp:lastModifiedBy>Искандер Ринатович Хасанов</cp:lastModifiedBy>
  <cp:revision>252</cp:revision>
  <cp:lastPrinted>2021-04-20T19:28:20Z</cp:lastPrinted>
  <dcterms:modified xsi:type="dcterms:W3CDTF">2021-08-31T14:27:26Z</dcterms:modified>
</cp:coreProperties>
</file>